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2" r:id="rId4"/>
    <p:sldId id="264" r:id="rId5"/>
    <p:sldId id="265" r:id="rId6"/>
    <p:sldId id="259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78" r:id="rId21"/>
    <p:sldId id="277" r:id="rId22"/>
    <p:sldId id="280" r:id="rId23"/>
    <p:sldId id="279" r:id="rId24"/>
    <p:sldId id="281" r:id="rId25"/>
    <p:sldId id="260" r:id="rId26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056" autoAdjust="0"/>
  </p:normalViewPr>
  <p:slideViewPr>
    <p:cSldViewPr snapToGrid="0" snapToObjects="1">
      <p:cViewPr varScale="1">
        <p:scale>
          <a:sx n="63" d="100"/>
          <a:sy n="63" d="100"/>
        </p:scale>
        <p:origin x="19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3E780-D07D-974E-9C0F-BBCCDA66C72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F9A34-66D2-AA4D-BF00-F967CC3C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F9A34-66D2-AA4D-BF00-F967CC3CB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28" y="5351116"/>
            <a:ext cx="5453469" cy="78854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Dancer Pro Light"/>
                <a:cs typeface="Dancer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95" y="5981700"/>
            <a:ext cx="5385102" cy="4035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Dancer Pro Light"/>
                <a:cs typeface="Dancer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0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0367"/>
            <a:ext cx="8229600" cy="76470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1957"/>
            <a:ext cx="8229600" cy="33746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3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3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9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40E8-0186-F74B-AD2C-D7F35DBC698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0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ancer Pro Light"/>
                <a:cs typeface="Dancer Pro Light"/>
              </a:defRPr>
            </a:lvl1pPr>
          </a:lstStyle>
          <a:p>
            <a:fld id="{3AB040E8-0186-F74B-AD2C-D7F35DBC6985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8A38-68DB-EB43-8394-A1203760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ancer Pro Light"/>
          <a:ea typeface="+mj-ea"/>
          <a:cs typeface="Dancer Pr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ancer Pro Light"/>
          <a:ea typeface="+mn-ea"/>
          <a:cs typeface="Dancer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ancer Pro Light"/>
          <a:ea typeface="+mn-ea"/>
          <a:cs typeface="Dancer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ancer Pro Light"/>
          <a:ea typeface="+mn-ea"/>
          <a:cs typeface="Dancer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ancer Pro Light"/>
          <a:ea typeface="+mn-ea"/>
          <a:cs typeface="Dancer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ancer Pro Light"/>
          <a:ea typeface="+mn-ea"/>
          <a:cs typeface="Dancer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.mifsud@abcm.com.a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684" y="5351116"/>
            <a:ext cx="5872980" cy="630584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Committee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95" y="5989084"/>
            <a:ext cx="5385102" cy="403546"/>
          </a:xfrm>
        </p:spPr>
        <p:txBody>
          <a:bodyPr/>
          <a:lstStyle/>
          <a:p>
            <a:r>
              <a:rPr lang="en-US" dirty="0" smtClean="0"/>
              <a:t>Presented by Grant Mifsud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Basics – </a:t>
            </a:r>
            <a:r>
              <a:rPr lang="en-US" sz="3200" dirty="0" smtClean="0"/>
              <a:t>Your Role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In Practice:</a:t>
            </a:r>
          </a:p>
          <a:p>
            <a:pPr marL="457200" lvl="1" indent="0">
              <a:buNone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Advisor – Legislative knowledge of procedural matters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Impartiality – Don’t get caught up in opposing opinions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Act in best interests – Its all about them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Guidance </a:t>
            </a:r>
            <a:r>
              <a:rPr lang="en-US" sz="1800" dirty="0"/>
              <a:t>– Help them through the </a:t>
            </a:r>
            <a:r>
              <a:rPr lang="en-US" sz="1800" dirty="0" smtClean="0"/>
              <a:t>minefield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Communication - Keep them informed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Listen </a:t>
            </a:r>
            <a:r>
              <a:rPr lang="en-US" sz="1800" dirty="0"/>
              <a:t>– 2 ears 1 </a:t>
            </a:r>
            <a:r>
              <a:rPr lang="en-US" sz="1800" dirty="0" smtClean="0"/>
              <a:t>mouth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Honesty – Tell the truth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Take accurate minutes – Watch this space</a:t>
            </a:r>
          </a:p>
        </p:txBody>
      </p:sp>
    </p:spTree>
    <p:extLst>
      <p:ext uri="{BB962C8B-B14F-4D97-AF65-F5344CB8AC3E}">
        <p14:creationId xmlns:p14="http://schemas.microsoft.com/office/powerpoint/2010/main" val="27012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– Where to start?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1800" dirty="0" smtClean="0"/>
              <a:t>Step 1 – Go back to the beginning!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Last meeting action items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All actioned?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What about carry over items?</a:t>
            </a: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/>
              <a:t>Step </a:t>
            </a:r>
            <a:r>
              <a:rPr lang="en-US" sz="1800" dirty="0" smtClean="0"/>
              <a:t>2 </a:t>
            </a:r>
            <a:r>
              <a:rPr lang="en-US" sz="1800" dirty="0"/>
              <a:t>– </a:t>
            </a:r>
            <a:r>
              <a:rPr lang="en-US" sz="1800" dirty="0" smtClean="0"/>
              <a:t>Review what has happened since the last meeting!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Correspondence?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Reports: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Caretaking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Financials including arrears and term deposits</a:t>
            </a: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658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– Where to start?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1800" dirty="0" smtClean="0"/>
              <a:t>Step 3 – Planning ahead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Compliance Status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Workplace Health and Safety Audit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Fire Safety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Quantity Surveying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Others?</a:t>
            </a:r>
          </a:p>
          <a:p>
            <a:pPr marL="857250" lvl="2" indent="0">
              <a:buNone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Contracts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Any expiring?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Terms to be reviewed?</a:t>
            </a:r>
          </a:p>
          <a:p>
            <a:pPr marL="1257300" lvl="2" indent="-400050">
              <a:buFont typeface="+mj-lt"/>
              <a:buAutoNum type="romanLcPeriod"/>
            </a:pPr>
            <a:endParaRPr lang="en-US" sz="1800" dirty="0"/>
          </a:p>
          <a:p>
            <a:pPr marL="857250" lvl="1" indent="-400050">
              <a:buFont typeface="+mj-lt"/>
              <a:buAutoNum type="arabicPeriod"/>
            </a:pPr>
            <a:r>
              <a:rPr lang="en-US" sz="1800" dirty="0" smtClean="0"/>
              <a:t>Next Meeting Date – Proactive or reactive?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13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– The Unexpected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1800" dirty="0" smtClean="0"/>
              <a:t>How do you prepare for the unexpected?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Answer: You can’t!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So what can you prepare for?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Answer:</a:t>
            </a:r>
          </a:p>
          <a:p>
            <a:pPr marL="457200" lvl="1" indent="0">
              <a:buNone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Building Issues – Consider what may stem from the agenda items you already know about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Legislative Issues – The Code of Conduct requires that you: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u="sng" dirty="0" smtClean="0"/>
              <a:t>Must</a:t>
            </a:r>
            <a:r>
              <a:rPr lang="en-AU" sz="1800" dirty="0" smtClean="0"/>
              <a:t> </a:t>
            </a:r>
            <a:r>
              <a:rPr lang="en-AU" sz="1800" dirty="0"/>
              <a:t>have a good working knowledge and understanding of </a:t>
            </a:r>
            <a:r>
              <a:rPr lang="en-AU" sz="1800" dirty="0" smtClean="0"/>
              <a:t>the </a:t>
            </a:r>
            <a:r>
              <a:rPr lang="en-AU" sz="1800" dirty="0"/>
              <a:t>Act, including this code of conduct, relevant to the person’s functions.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961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– The Unexpected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Building Issues: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200150" lvl="2" indent="-342900">
              <a:buFont typeface="+mj-lt"/>
              <a:buAutoNum type="arabicPeriod"/>
            </a:pPr>
            <a:r>
              <a:rPr lang="en-US" sz="1800" dirty="0" smtClean="0"/>
              <a:t>By-laws – The 4 P’s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 smtClean="0"/>
          </a:p>
          <a:p>
            <a:pPr marL="1200150" lvl="2" indent="-342900">
              <a:buFont typeface="+mj-lt"/>
              <a:buAutoNum type="arabicPeriod"/>
            </a:pPr>
            <a:r>
              <a:rPr lang="en-US" sz="1800" dirty="0" smtClean="0"/>
              <a:t>Disputes – Know the steps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 smtClean="0"/>
          </a:p>
          <a:p>
            <a:pPr marL="1200150" lvl="2" indent="-342900">
              <a:buFont typeface="+mj-lt"/>
              <a:buAutoNum type="arabicPeriod"/>
            </a:pPr>
            <a:r>
              <a:rPr lang="en-US" sz="1800" dirty="0" smtClean="0"/>
              <a:t>Maintenance – Read the Caretakers Report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 smtClean="0"/>
          </a:p>
          <a:p>
            <a:pPr marL="1200150" lvl="2" indent="-342900">
              <a:buFont typeface="+mj-lt"/>
              <a:buAutoNum type="arabicPeriod"/>
            </a:pPr>
            <a:r>
              <a:rPr lang="en-US" sz="1800" dirty="0" smtClean="0"/>
              <a:t>Spending – Know the Committee and Major spending limits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 smtClean="0"/>
          </a:p>
          <a:p>
            <a:pPr marL="1200150" lvl="2" indent="-342900">
              <a:buFont typeface="+mj-lt"/>
              <a:buAutoNum type="arabicPeriod"/>
            </a:pPr>
            <a:r>
              <a:rPr lang="en-US" sz="1800" dirty="0" smtClean="0"/>
              <a:t>Funding – Be familiar with provisions in the Sinking Fund Analysis</a:t>
            </a:r>
          </a:p>
          <a:p>
            <a:pPr marL="1257300" lvl="2" indent="-400050">
              <a:buFont typeface="+mj-lt"/>
              <a:buAutoNum type="romanL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61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– The Unexpected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Legislative Issues: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Usually relate to the building issues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Do your research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Be prepared to say: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314450" lvl="3" indent="0">
              <a:buNone/>
            </a:pPr>
            <a:r>
              <a:rPr lang="en-US" sz="1800" dirty="0" smtClean="0"/>
              <a:t>“I need to review the issue and get back to you”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49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– The Unexpected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Legislative Issues – Tips and Tricks!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Get familiar with where to find the applicable section of the Act or Module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Index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Search words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Dictionary</a:t>
            </a:r>
          </a:p>
          <a:p>
            <a:pPr marL="1714500" lvl="3" indent="-400050">
              <a:buFont typeface="+mj-lt"/>
              <a:buAutoNum type="romanL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Know how to provide advice within the parameters of our role - FILAC: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Facts – Gather the facts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Issue – From these facts determine the issue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Law – Determine the legislation that applies to the issue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Apply – Apply the legislation to the issue identified</a:t>
            </a:r>
          </a:p>
          <a:p>
            <a:pPr marL="1714500" lvl="3" indent="-400050">
              <a:buFont typeface="+mj-lt"/>
              <a:buAutoNum type="romanLcPeriod"/>
            </a:pPr>
            <a:r>
              <a:rPr lang="en-US" sz="1800" dirty="0" smtClean="0"/>
              <a:t>Conclusion – Your advice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94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Technical Aspects and Best </a:t>
            </a:r>
            <a:r>
              <a:rPr lang="en-US" sz="3200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dirty="0"/>
              <a:t>Proxies at Committee </a:t>
            </a:r>
            <a:r>
              <a:rPr lang="en-AU" sz="1800" dirty="0" smtClean="0"/>
              <a:t>level – Standard Module Part 2: </a:t>
            </a:r>
          </a:p>
          <a:p>
            <a:pPr marL="457200" lvl="1" indent="0">
              <a:buNone/>
            </a:pPr>
            <a:endParaRPr lang="en-AU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Must be a voting member to receive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Must be in the prescribed form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Can only hold one proxy at a time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Secretary or Treasurer can only appoint a proxy with approval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Cant be used if the member is present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Cant be used in a PBC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Cant be represented at more than 2 meetings in the same year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Cant use a contract to prevent proxy votes or give/receive a proxy</a:t>
            </a:r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Special resolution can prohibit use – specific or altogether</a:t>
            </a:r>
          </a:p>
          <a:p>
            <a:pPr marL="1257300" lvl="2" indent="-400050">
              <a:buFont typeface="+mj-lt"/>
              <a:buAutoNum type="arabicPeriod"/>
            </a:pPr>
            <a:endParaRPr lang="en-AU" sz="1800" dirty="0"/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343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Technical Aspects and Best </a:t>
            </a:r>
            <a:r>
              <a:rPr lang="en-US" sz="3200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dirty="0" smtClean="0"/>
              <a:t>Can </a:t>
            </a:r>
            <a:r>
              <a:rPr lang="en-AU" sz="1800" dirty="0"/>
              <a:t>you ask someone to </a:t>
            </a:r>
            <a:r>
              <a:rPr lang="en-AU" sz="1800" dirty="0" smtClean="0"/>
              <a:t>leave? – Standard Module Part 4 Division 2:</a:t>
            </a:r>
          </a:p>
          <a:p>
            <a:pPr marL="457200" lvl="1" indent="0">
              <a:buNone/>
            </a:pPr>
            <a:endParaRPr lang="en-AU" sz="1800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sz="1800" dirty="0" smtClean="0"/>
              <a:t>Non Voting Members</a:t>
            </a:r>
          </a:p>
          <a:p>
            <a:pPr marL="857250" lvl="1" indent="-400050">
              <a:buFont typeface="+mj-lt"/>
              <a:buAutoNum type="arabicPeriod"/>
            </a:pPr>
            <a:endParaRPr lang="en-US" sz="1800" u="sng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sz="1800" dirty="0" smtClean="0"/>
              <a:t>Non Committee Members</a:t>
            </a:r>
            <a:endParaRPr lang="en-AU" sz="1800" dirty="0" smtClean="0"/>
          </a:p>
          <a:p>
            <a:pPr marL="1257300" lvl="2" indent="-400050">
              <a:buFont typeface="+mj-lt"/>
              <a:buAutoNum type="romanL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678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Technical Aspects and Best </a:t>
            </a:r>
            <a:r>
              <a:rPr lang="en-US" sz="3200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42687"/>
            <a:ext cx="8359541" cy="3833950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dirty="0" smtClean="0"/>
              <a:t>Can </a:t>
            </a:r>
            <a:r>
              <a:rPr lang="en-AU" sz="1800" dirty="0"/>
              <a:t>you ask someone to </a:t>
            </a:r>
            <a:r>
              <a:rPr lang="en-AU" sz="1800" dirty="0" smtClean="0"/>
              <a:t>leave? – </a:t>
            </a:r>
            <a:r>
              <a:rPr lang="en-US" sz="1800" dirty="0" smtClean="0"/>
              <a:t>Non </a:t>
            </a:r>
            <a:r>
              <a:rPr lang="en-US" sz="1800" u="sng" dirty="0" smtClean="0"/>
              <a:t>Voting Committee </a:t>
            </a:r>
            <a:r>
              <a:rPr lang="en-US" sz="1800" dirty="0" smtClean="0"/>
              <a:t>Members (</a:t>
            </a:r>
            <a:r>
              <a:rPr lang="en-US" sz="1800" u="sng" dirty="0" smtClean="0"/>
              <a:t>Must</a:t>
            </a:r>
            <a:r>
              <a:rPr lang="en-US" sz="1800" dirty="0" smtClean="0"/>
              <a:t>):</a:t>
            </a:r>
          </a:p>
          <a:p>
            <a:pPr marL="457200" lvl="1" indent="0">
              <a:buNone/>
            </a:pPr>
            <a:endParaRPr lang="en-US" sz="1800" u="sng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Not be present for disputes about them;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Engagements of Body Corporate manager or service contractors;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Caretaking service contractors letting authorization;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Vote to decide if the non voting member can be present (contradictory);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Anything else lawfully decided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392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1439479"/>
            <a:ext cx="8229600" cy="764700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565"/>
            <a:ext cx="8229600" cy="372807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The Basics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800" dirty="0" smtClean="0"/>
              <a:t>Who's </a:t>
            </a:r>
            <a:r>
              <a:rPr lang="en-US" sz="1800" dirty="0"/>
              <a:t>meetings are they?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800" dirty="0" smtClean="0"/>
              <a:t>What are Committee Meetings for?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800" dirty="0" smtClean="0"/>
              <a:t>Your Role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Preparation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800" dirty="0" smtClean="0"/>
              <a:t>Where to start?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800" dirty="0" smtClean="0"/>
              <a:t>The unexpected</a:t>
            </a:r>
          </a:p>
          <a:p>
            <a:pPr marL="800100" lvl="1" indent="-342900">
              <a:buFont typeface="+mj-lt"/>
              <a:buAutoNum type="romanL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Technical Aspects and Best Practice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AU" sz="1800" dirty="0" smtClean="0"/>
              <a:t>Proxies </a:t>
            </a:r>
            <a:r>
              <a:rPr lang="en-AU" sz="1800" dirty="0"/>
              <a:t>at Committee </a:t>
            </a:r>
            <a:r>
              <a:rPr lang="en-AU" sz="1800" dirty="0" smtClean="0"/>
              <a:t>level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AU" sz="1800" dirty="0" smtClean="0"/>
              <a:t>Can </a:t>
            </a:r>
            <a:r>
              <a:rPr lang="en-AU" sz="1800" dirty="0"/>
              <a:t>you ask someone to </a:t>
            </a:r>
            <a:r>
              <a:rPr lang="en-AU" sz="1800" dirty="0" smtClean="0"/>
              <a:t>leave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AU" sz="1800" dirty="0" smtClean="0"/>
              <a:t>Conflicts </a:t>
            </a:r>
            <a:r>
              <a:rPr lang="en-AU" sz="1800" dirty="0"/>
              <a:t>of </a:t>
            </a:r>
            <a:r>
              <a:rPr lang="en-AU" sz="1800" dirty="0" smtClean="0"/>
              <a:t>interest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AU" sz="1800" dirty="0" smtClean="0"/>
              <a:t>Getting </a:t>
            </a:r>
            <a:r>
              <a:rPr lang="en-AU" sz="1800" dirty="0"/>
              <a:t>to the decision </a:t>
            </a:r>
            <a:r>
              <a:rPr lang="en-AU" sz="1800" dirty="0" smtClean="0"/>
              <a:t>and recording accurate minutes</a:t>
            </a: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6904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Technical Aspects and Best </a:t>
            </a:r>
            <a:r>
              <a:rPr lang="en-US" sz="3200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dirty="0" smtClean="0"/>
              <a:t>Can </a:t>
            </a:r>
            <a:r>
              <a:rPr lang="en-AU" sz="1800" dirty="0"/>
              <a:t>you ask someone to </a:t>
            </a:r>
            <a:r>
              <a:rPr lang="en-AU" sz="1800" dirty="0" smtClean="0"/>
              <a:t>leave? – </a:t>
            </a:r>
            <a:r>
              <a:rPr lang="en-US" sz="1800" dirty="0" smtClean="0"/>
              <a:t>Non </a:t>
            </a:r>
            <a:r>
              <a:rPr lang="en-US" sz="1800" u="sng" dirty="0" smtClean="0"/>
              <a:t>Committee</a:t>
            </a:r>
            <a:r>
              <a:rPr lang="en-US" sz="1800" dirty="0" smtClean="0"/>
              <a:t> Members (</a:t>
            </a:r>
            <a:r>
              <a:rPr lang="en-US" sz="1800" u="sng" dirty="0" smtClean="0"/>
              <a:t>Must</a:t>
            </a:r>
            <a:r>
              <a:rPr lang="en-US" sz="1800" dirty="0" smtClean="0"/>
              <a:t>):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By-law Breach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Disputes including disputes with non voting members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Proceedings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/>
              <a:t>Vote to decide if the non </a:t>
            </a:r>
            <a:r>
              <a:rPr lang="en-US" sz="1800" dirty="0" smtClean="0"/>
              <a:t>member </a:t>
            </a:r>
            <a:r>
              <a:rPr lang="en-US" sz="1800" dirty="0"/>
              <a:t>can be </a:t>
            </a:r>
            <a:r>
              <a:rPr lang="en-US" sz="1800" dirty="0" smtClean="0"/>
              <a:t>present (contradictory)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Failing to comply with direction to only speak if invited (May)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151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Technical Aspects and Best </a:t>
            </a:r>
            <a:r>
              <a:rPr lang="en-US" sz="3200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dirty="0" smtClean="0"/>
              <a:t>Conflicts </a:t>
            </a:r>
            <a:r>
              <a:rPr lang="en-AU" sz="1800" dirty="0"/>
              <a:t>of </a:t>
            </a:r>
            <a:r>
              <a:rPr lang="en-AU" sz="1800" dirty="0" smtClean="0"/>
              <a:t>interest (voting and non voting Committee Members)</a:t>
            </a:r>
          </a:p>
          <a:p>
            <a:pPr marL="457200" lvl="1" indent="0">
              <a:buNone/>
            </a:pPr>
            <a:endParaRPr lang="en-AU" sz="1800" dirty="0"/>
          </a:p>
          <a:p>
            <a:pPr marL="857250" lvl="1" indent="-400050">
              <a:buFont typeface="+mj-lt"/>
              <a:buAutoNum type="arabicPeriod"/>
            </a:pPr>
            <a:r>
              <a:rPr lang="en-US" sz="1800" dirty="0" smtClean="0"/>
              <a:t>Must disclose direct or indirect if the interest </a:t>
            </a:r>
            <a:r>
              <a:rPr lang="en-US" sz="1800" u="sng" dirty="0" smtClean="0"/>
              <a:t>could</a:t>
            </a:r>
            <a:r>
              <a:rPr lang="en-US" sz="1800" dirty="0" smtClean="0"/>
              <a:t> conflict performance of duties</a:t>
            </a:r>
          </a:p>
          <a:p>
            <a:pPr marL="857250" lvl="1" indent="-400050">
              <a:buFont typeface="+mj-lt"/>
              <a:buAutoNum type="arabicPeriod"/>
            </a:pPr>
            <a:endParaRPr lang="en-US" sz="1800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sz="1800" dirty="0" smtClean="0"/>
              <a:t>Not vote on the matter if a voting member</a:t>
            </a:r>
          </a:p>
          <a:p>
            <a:pPr marL="857250" lvl="1" indent="-400050">
              <a:buFont typeface="+mj-lt"/>
              <a:buAutoNum type="arabicPeriod"/>
            </a:pPr>
            <a:endParaRPr lang="en-US" sz="1800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sz="1800" dirty="0" smtClean="0"/>
              <a:t>Must not exercise proxy vote if conflicted personally or by virtue of the proxy given </a:t>
            </a:r>
          </a:p>
          <a:p>
            <a:pPr marL="857250" lvl="1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What is a conflict of interest? A matter that the person has a direct or indirectly interest. 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853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Technical Aspects and Best </a:t>
            </a:r>
            <a:r>
              <a:rPr lang="en-US" sz="3200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dirty="0" smtClean="0"/>
              <a:t>Getting </a:t>
            </a:r>
            <a:r>
              <a:rPr lang="en-AU" sz="1800" dirty="0"/>
              <a:t>to the </a:t>
            </a:r>
            <a:r>
              <a:rPr lang="en-AU" sz="1800" dirty="0" smtClean="0"/>
              <a:t>decision:</a:t>
            </a:r>
          </a:p>
          <a:p>
            <a:pPr marL="457200" lvl="1" indent="0">
              <a:buNone/>
            </a:pPr>
            <a:endParaRPr lang="en-AU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Have you ever been at a meeting where the Committee talk around in circles and don’t get to a decision?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Without knowing what it is they are talking about how can they make a decision?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Your role is to provide guidance - Hot Tip! FILAC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442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Technical Aspects and Best </a:t>
            </a:r>
            <a:r>
              <a:rPr lang="en-US" sz="3200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AU" sz="1800" dirty="0" smtClean="0"/>
              <a:t>Recording </a:t>
            </a:r>
            <a:r>
              <a:rPr lang="en-AU" sz="1800" dirty="0"/>
              <a:t>accurate </a:t>
            </a:r>
            <a:r>
              <a:rPr lang="en-AU" sz="1800" dirty="0" smtClean="0"/>
              <a:t>minutes: </a:t>
            </a:r>
          </a:p>
          <a:p>
            <a:pPr marL="457200" lvl="1" indent="0">
              <a:buNone/>
            </a:pPr>
            <a:endParaRPr lang="en-AU" sz="1800" dirty="0"/>
          </a:p>
          <a:p>
            <a:pPr marL="457200" lvl="1" indent="0">
              <a:buNone/>
            </a:pPr>
            <a:r>
              <a:rPr lang="en-US" sz="1800" dirty="0" smtClean="0"/>
              <a:t>Now that you have guided them to a decision – what do you do?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Confirm the decision – verbally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Ask questions if you aren’t sure what they have decided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Record sufficient preliminary details so that the minute reader knows the background to the decision made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No need to write long winded preliminary details, verbatim records of discussion or lengthy resolutions – less is more</a:t>
            </a:r>
          </a:p>
          <a:p>
            <a:pPr marL="1257300" lvl="2" indent="-400050">
              <a:buFont typeface="+mj-lt"/>
              <a:buAutoNum type="arabicPeriod"/>
            </a:pPr>
            <a:endParaRPr lang="en-US" sz="1800" dirty="0" smtClean="0"/>
          </a:p>
          <a:p>
            <a:pPr marL="1257300" lvl="2" indent="-400050">
              <a:buFont typeface="+mj-lt"/>
              <a:buAutoNum type="arabicPeriod"/>
            </a:pPr>
            <a:r>
              <a:rPr lang="en-US" sz="1800" dirty="0" smtClean="0"/>
              <a:t>What, where, when, how and who of decision – no ambiguity</a:t>
            </a:r>
            <a:endParaRPr lang="en-US" sz="1800" dirty="0"/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422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Remember what the meetings are for and your role – Its all about them!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The 5 P’s – Prior Preparation Prevents Poor Performance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FILAC – Facts Issue Law Apply Conclusion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Record approval for the proxy given, the conflict of interest, abstain from voting, ask them to leave because of a dispute, confirm this is the decision then add the resolution to the minutes!</a:t>
            </a:r>
            <a:endParaRPr lang="en-US" sz="1800" dirty="0"/>
          </a:p>
          <a:p>
            <a:pPr marL="1257300" lvl="2" indent="-40005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85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and Further Contact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For more information on this session please contact: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Name: Grant Mifsud</a:t>
            </a:r>
          </a:p>
          <a:p>
            <a:pPr marL="0" indent="0">
              <a:buNone/>
            </a:pPr>
            <a:r>
              <a:rPr lang="en-AU" sz="1800" dirty="0"/>
              <a:t>Archers the Strata Professionals</a:t>
            </a:r>
          </a:p>
          <a:p>
            <a:pPr marL="0" indent="0">
              <a:buNone/>
            </a:pPr>
            <a:r>
              <a:rPr lang="en-AU" sz="1800" dirty="0"/>
              <a:t>P: 07 3220 9400</a:t>
            </a:r>
          </a:p>
          <a:p>
            <a:pPr marL="0" indent="0">
              <a:buNone/>
            </a:pPr>
            <a:r>
              <a:rPr lang="en-AU" sz="1800" dirty="0">
                <a:latin typeface="Franklin Gothic Book" panose="020B0503020102020204" pitchFamily="34" charset="0"/>
              </a:rPr>
              <a:t>E: </a:t>
            </a:r>
            <a:r>
              <a:rPr lang="en-AU" sz="1800" dirty="0" smtClean="0">
                <a:latin typeface="Franklin Gothic Book" panose="020B0503020102020204" pitchFamily="34" charset="0"/>
                <a:hlinkClick r:id="rId3"/>
              </a:rPr>
              <a:t>grant.mifsud@abcm.com.au</a:t>
            </a:r>
            <a:r>
              <a:rPr lang="en-AU" sz="1800" dirty="0" smtClean="0">
                <a:latin typeface="Franklin Gothic Book" panose="020B0503020102020204" pitchFamily="34" charset="0"/>
              </a:rPr>
              <a:t> </a:t>
            </a:r>
            <a:endParaRPr lang="en-AU" sz="1800" dirty="0">
              <a:latin typeface="Franklin Gothic Book" panose="020B0503020102020204" pitchFamily="34" charset="0"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025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Basics - </a:t>
            </a:r>
            <a:r>
              <a:rPr lang="en-US" sz="3200" dirty="0"/>
              <a:t>Who's meetings are they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Legislation States: Committee </a:t>
            </a:r>
            <a:r>
              <a:rPr lang="en-US" sz="1800" dirty="0"/>
              <a:t>members </a:t>
            </a:r>
            <a:r>
              <a:rPr lang="en-US" sz="1800" dirty="0" smtClean="0"/>
              <a:t>composed </a:t>
            </a:r>
            <a:r>
              <a:rPr lang="en-US" sz="1800" dirty="0"/>
              <a:t>in a way provided for in the </a:t>
            </a:r>
            <a:r>
              <a:rPr lang="en-US" sz="1800" dirty="0" smtClean="0"/>
              <a:t>Module…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In practice: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Committee elected at the AGM or replaced during the year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Committee representing the Body Corporate (Owners) interests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Committee includes (non voting):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Body Corporate Manager; and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Caretaking Services Contractor when appointed</a:t>
            </a: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9831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Basics - </a:t>
            </a:r>
            <a:r>
              <a:rPr lang="en-US" sz="3200" dirty="0"/>
              <a:t>Who's meetings are they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What about the other owners and interested parties?</a:t>
            </a:r>
          </a:p>
          <a:p>
            <a:pPr marL="457200" lvl="1" indent="0">
              <a:buNone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All owners can attend as </a:t>
            </a:r>
            <a:r>
              <a:rPr lang="en-US" sz="1800" u="sng" dirty="0" smtClean="0"/>
              <a:t>observers</a:t>
            </a:r>
            <a:r>
              <a:rPr lang="en-US" sz="1800" dirty="0" smtClean="0"/>
              <a:t> (watch this space)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Interested parties – Who’s interest?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Owners – Interested party to represent their owner in a way prescribed by the Act (POA, Nominee etc.)</a:t>
            </a:r>
          </a:p>
          <a:p>
            <a:pPr marL="1257300" lvl="2" indent="-400050">
              <a:buFont typeface="+mj-lt"/>
              <a:buAutoNum type="romanLcPeriod"/>
            </a:pPr>
            <a:endParaRPr lang="en-US" sz="1800" dirty="0" smtClean="0"/>
          </a:p>
          <a:p>
            <a:pPr marL="1257300" lvl="2" indent="-400050">
              <a:buFont typeface="+mj-lt"/>
              <a:buAutoNum type="romanLcPeriod"/>
            </a:pPr>
            <a:r>
              <a:rPr lang="en-US" sz="1800" dirty="0" smtClean="0"/>
              <a:t>Others – By Invitation and or approval of the Committee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5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Basics - </a:t>
            </a:r>
            <a:r>
              <a:rPr lang="en-US" sz="3200" dirty="0" smtClean="0"/>
              <a:t>What </a:t>
            </a:r>
            <a:r>
              <a:rPr lang="en-US" sz="3200" dirty="0"/>
              <a:t>are Committee Meetings for?</a:t>
            </a:r>
            <a:br>
              <a:rPr lang="en-US" sz="3200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Answer: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Making Decisions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More Questions:</a:t>
            </a:r>
          </a:p>
          <a:p>
            <a:pPr marL="457200" lvl="1" indent="0">
              <a:buNone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What decisions </a:t>
            </a:r>
            <a:r>
              <a:rPr lang="en-US" sz="1800" u="sng" dirty="0"/>
              <a:t>cant</a:t>
            </a:r>
            <a:r>
              <a:rPr lang="en-US" sz="1800" dirty="0"/>
              <a:t> be </a:t>
            </a:r>
            <a:r>
              <a:rPr lang="en-US" sz="1800" dirty="0" smtClean="0"/>
              <a:t>made?; and</a:t>
            </a:r>
          </a:p>
          <a:p>
            <a:pPr marL="1200150" lvl="2" indent="-342900">
              <a:buFont typeface="+mj-lt"/>
              <a:buAutoNum type="arabicPeriod"/>
            </a:pPr>
            <a:endParaRPr lang="en-AU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What decision </a:t>
            </a:r>
            <a:r>
              <a:rPr lang="en-US" sz="1800" u="sng" dirty="0" smtClean="0"/>
              <a:t>can</a:t>
            </a:r>
            <a:r>
              <a:rPr lang="en-US" sz="1800" dirty="0" smtClean="0"/>
              <a:t> be made?</a:t>
            </a:r>
          </a:p>
        </p:txBody>
      </p:sp>
    </p:spTree>
    <p:extLst>
      <p:ext uri="{BB962C8B-B14F-4D97-AF65-F5344CB8AC3E}">
        <p14:creationId xmlns:p14="http://schemas.microsoft.com/office/powerpoint/2010/main" val="7490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Basics - </a:t>
            </a:r>
            <a:r>
              <a:rPr lang="en-US" sz="3200" dirty="0" smtClean="0"/>
              <a:t>What </a:t>
            </a:r>
            <a:r>
              <a:rPr lang="en-US" sz="3200" dirty="0"/>
              <a:t>are Committee Meetings for?</a:t>
            </a:r>
            <a:br>
              <a:rPr lang="en-US" sz="3200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/>
              <a:t>What decisions </a:t>
            </a:r>
            <a:r>
              <a:rPr lang="en-US" sz="1800" u="sng" dirty="0"/>
              <a:t>cant</a:t>
            </a:r>
            <a:r>
              <a:rPr lang="en-US" sz="1800" dirty="0"/>
              <a:t> be </a:t>
            </a:r>
            <a:r>
              <a:rPr lang="en-US" sz="1800" dirty="0" smtClean="0"/>
              <a:t>made?</a:t>
            </a:r>
          </a:p>
          <a:p>
            <a:pPr marL="457200" lvl="1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legislation </a:t>
            </a:r>
            <a:r>
              <a:rPr lang="en-US" sz="1800" dirty="0" smtClean="0"/>
              <a:t>(</a:t>
            </a:r>
            <a:r>
              <a:rPr lang="en-AU" sz="1800" dirty="0" smtClean="0"/>
              <a:t>Standard </a:t>
            </a:r>
            <a:r>
              <a:rPr lang="en-AU" sz="1800" dirty="0"/>
              <a:t>Module section 100 </a:t>
            </a:r>
            <a:r>
              <a:rPr lang="en-AU" sz="1800" dirty="0" smtClean="0"/>
              <a:t>Part </a:t>
            </a:r>
            <a:r>
              <a:rPr lang="en-AU" sz="1800" dirty="0"/>
              <a:t>3 Restricted </a:t>
            </a:r>
            <a:r>
              <a:rPr lang="en-AU" sz="1800" dirty="0" smtClean="0"/>
              <a:t>issues):</a:t>
            </a:r>
          </a:p>
          <a:p>
            <a:pPr marL="457200" lvl="1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900" dirty="0"/>
              <a:t>(a) fixing or changing a contribution to be levied by </a:t>
            </a:r>
            <a:r>
              <a:rPr lang="en-AU" sz="900" dirty="0" smtClean="0"/>
              <a:t>the body </a:t>
            </a:r>
            <a:r>
              <a:rPr lang="en-AU" sz="900" dirty="0"/>
              <a:t>corporate; or</a:t>
            </a:r>
          </a:p>
          <a:p>
            <a:pPr marL="0" indent="0">
              <a:buNone/>
            </a:pPr>
            <a:r>
              <a:rPr lang="en-AU" sz="900" dirty="0"/>
              <a:t>(b) to change rights, privileges or obligations of the </a:t>
            </a:r>
            <a:r>
              <a:rPr lang="en-AU" sz="900" dirty="0" smtClean="0"/>
              <a:t>owners of </a:t>
            </a:r>
            <a:r>
              <a:rPr lang="en-AU" sz="900" dirty="0"/>
              <a:t>lots included in the community titles scheme; or</a:t>
            </a:r>
          </a:p>
          <a:p>
            <a:pPr marL="0" indent="0">
              <a:buNone/>
            </a:pPr>
            <a:r>
              <a:rPr lang="en-AU" sz="900" dirty="0"/>
              <a:t>(c) on an issue reserved, by ordinary resolution of the </a:t>
            </a:r>
            <a:r>
              <a:rPr lang="en-AU" sz="900" dirty="0" smtClean="0"/>
              <a:t>body corporate</a:t>
            </a:r>
            <a:r>
              <a:rPr lang="en-AU" sz="900" dirty="0"/>
              <a:t>, for decision by ordinary resolution of </a:t>
            </a:r>
            <a:r>
              <a:rPr lang="en-AU" sz="900" dirty="0" smtClean="0"/>
              <a:t>the body </a:t>
            </a:r>
            <a:r>
              <a:rPr lang="en-AU" sz="900" dirty="0"/>
              <a:t>corporate; </a:t>
            </a:r>
            <a:r>
              <a:rPr lang="en-AU" sz="900" dirty="0" smtClean="0"/>
              <a:t>or</a:t>
            </a:r>
            <a:endParaRPr lang="en-US" sz="900" dirty="0"/>
          </a:p>
          <a:p>
            <a:pPr marL="0" indent="0">
              <a:buNone/>
            </a:pPr>
            <a:r>
              <a:rPr lang="en-AU" sz="900" dirty="0"/>
              <a:t>(d) that may only be made by resolution without </a:t>
            </a:r>
            <a:r>
              <a:rPr lang="en-AU" sz="900" dirty="0" smtClean="0"/>
              <a:t>dissent, special </a:t>
            </a:r>
            <a:r>
              <a:rPr lang="en-AU" sz="900" dirty="0"/>
              <a:t>resolution, majority resolution or </a:t>
            </a:r>
            <a:r>
              <a:rPr lang="en-AU" sz="900" dirty="0" smtClean="0"/>
              <a:t>ordinary resolution </a:t>
            </a:r>
            <a:r>
              <a:rPr lang="en-AU" sz="900" dirty="0"/>
              <a:t>of the body corporate; or</a:t>
            </a:r>
          </a:p>
          <a:p>
            <a:pPr marL="0" indent="0">
              <a:buNone/>
            </a:pPr>
            <a:r>
              <a:rPr lang="en-AU" sz="900" dirty="0"/>
              <a:t>(e) to start a proceeding, other </a:t>
            </a:r>
            <a:r>
              <a:rPr lang="en-AU" sz="900" dirty="0" smtClean="0"/>
              <a:t>than:</a:t>
            </a:r>
            <a:endParaRPr lang="en-AU" sz="900" dirty="0"/>
          </a:p>
          <a:p>
            <a:pPr marL="400050" lvl="1" indent="0">
              <a:buNone/>
            </a:pPr>
            <a:r>
              <a:rPr lang="en-AU" sz="900" dirty="0"/>
              <a:t>(</a:t>
            </a:r>
            <a:r>
              <a:rPr lang="en-AU" sz="900" dirty="0" err="1"/>
              <a:t>i</a:t>
            </a:r>
            <a:r>
              <a:rPr lang="en-AU" sz="900" dirty="0"/>
              <a:t>) a proceeding to recover a liquidated debt </a:t>
            </a:r>
            <a:r>
              <a:rPr lang="en-AU" sz="900" dirty="0" smtClean="0"/>
              <a:t>against the </a:t>
            </a:r>
            <a:r>
              <a:rPr lang="en-AU" sz="900" dirty="0"/>
              <a:t>owner of a lot; or</a:t>
            </a:r>
          </a:p>
          <a:p>
            <a:pPr marL="400050" lvl="1" indent="0">
              <a:buNone/>
            </a:pPr>
            <a:r>
              <a:rPr lang="en-AU" sz="900" dirty="0"/>
              <a:t>(ii) a counterclaim, third-party proceeding or </a:t>
            </a:r>
            <a:r>
              <a:rPr lang="en-AU" sz="900" dirty="0" smtClean="0"/>
              <a:t>other proceeding </a:t>
            </a:r>
            <a:r>
              <a:rPr lang="en-AU" sz="900" dirty="0"/>
              <a:t>in relation to a proceeding to which </a:t>
            </a:r>
            <a:r>
              <a:rPr lang="en-AU" sz="900" dirty="0" smtClean="0"/>
              <a:t>the body </a:t>
            </a:r>
            <a:r>
              <a:rPr lang="en-AU" sz="900" dirty="0"/>
              <a:t>corporate is already a party; or</a:t>
            </a:r>
          </a:p>
          <a:p>
            <a:pPr marL="400050" lvl="1" indent="0">
              <a:buNone/>
            </a:pPr>
            <a:r>
              <a:rPr lang="en-AU" sz="900" dirty="0"/>
              <a:t>(iii) a proceeding for an offence under chapter 3, part </a:t>
            </a:r>
            <a:r>
              <a:rPr lang="en-AU" sz="900" dirty="0" smtClean="0"/>
              <a:t>5, division </a:t>
            </a:r>
            <a:r>
              <a:rPr lang="en-AU" sz="900" dirty="0"/>
              <a:t>4 of the Act; or</a:t>
            </a:r>
          </a:p>
          <a:p>
            <a:pPr marL="400050" lvl="1" indent="0">
              <a:buNone/>
            </a:pPr>
            <a:r>
              <a:rPr lang="en-AU" sz="900" dirty="0"/>
              <a:t>(iv) a prescribed chapter 6 proceeding; </a:t>
            </a:r>
            <a:r>
              <a:rPr lang="en-AU" sz="900" dirty="0" smtClean="0"/>
              <a:t>or</a:t>
            </a:r>
          </a:p>
          <a:p>
            <a:pPr marL="0" indent="0">
              <a:buNone/>
            </a:pPr>
            <a:r>
              <a:rPr lang="en-AU" sz="900" dirty="0" smtClean="0"/>
              <a:t>(f</a:t>
            </a:r>
            <a:r>
              <a:rPr lang="en-AU" sz="900" dirty="0"/>
              <a:t>) to pay remuneration, allowances or expenses to </a:t>
            </a:r>
            <a:r>
              <a:rPr lang="en-AU" sz="900" dirty="0" smtClean="0"/>
              <a:t>a member </a:t>
            </a:r>
            <a:r>
              <a:rPr lang="en-AU" sz="900" dirty="0"/>
              <a:t>of the committee unless, under section 43, </a:t>
            </a:r>
            <a:r>
              <a:rPr lang="en-AU" sz="900" dirty="0" smtClean="0"/>
              <a:t>the decision </a:t>
            </a:r>
            <a:r>
              <a:rPr lang="en-AU" sz="900" dirty="0"/>
              <a:t>is not a decision on a restricted issue for </a:t>
            </a:r>
            <a:r>
              <a:rPr lang="en-AU" sz="900" dirty="0" smtClean="0"/>
              <a:t>the committee</a:t>
            </a:r>
            <a:r>
              <a:rPr lang="en-AU" sz="900" dirty="0"/>
              <a:t>.</a:t>
            </a:r>
          </a:p>
          <a:p>
            <a:pPr marL="0" indent="0">
              <a:buNone/>
            </a:pPr>
            <a:r>
              <a:rPr lang="en-AU" sz="900" b="1" i="1" dirty="0" smtClean="0"/>
              <a:t>prescribed </a:t>
            </a:r>
            <a:r>
              <a:rPr lang="en-AU" sz="900" b="1" i="1" dirty="0"/>
              <a:t>chapter 6 </a:t>
            </a:r>
            <a:r>
              <a:rPr lang="en-AU" sz="900" b="1" i="1" dirty="0" smtClean="0"/>
              <a:t>proceeding</a:t>
            </a:r>
            <a:r>
              <a:rPr lang="en-AU" sz="900" dirty="0"/>
              <a:t>:</a:t>
            </a:r>
          </a:p>
          <a:p>
            <a:pPr marL="0" indent="0">
              <a:buNone/>
            </a:pPr>
            <a:r>
              <a:rPr lang="en-AU" sz="900" dirty="0"/>
              <a:t>(a) means a proceeding, including a proceeding for </a:t>
            </a:r>
            <a:r>
              <a:rPr lang="en-AU" sz="900" dirty="0" smtClean="0"/>
              <a:t>the enforcement </a:t>
            </a:r>
            <a:r>
              <a:rPr lang="en-AU" sz="900" dirty="0"/>
              <a:t>of an adjudicator’s order, under chapter </a:t>
            </a:r>
            <a:r>
              <a:rPr lang="en-AU" sz="900" dirty="0" smtClean="0"/>
              <a:t>6 of </a:t>
            </a:r>
            <a:r>
              <a:rPr lang="en-AU" sz="900" dirty="0"/>
              <a:t>the Act; but</a:t>
            </a:r>
          </a:p>
          <a:p>
            <a:pPr marL="0" indent="0">
              <a:buNone/>
            </a:pPr>
            <a:r>
              <a:rPr lang="en-AU" sz="900" dirty="0"/>
              <a:t>(b) does not include an appeal against an </a:t>
            </a:r>
            <a:r>
              <a:rPr lang="en-AU" sz="900" dirty="0" smtClean="0"/>
              <a:t>adjudicator’s order.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900" dirty="0" smtClean="0"/>
              <a:t>If you can read this you have great eyesight </a:t>
            </a:r>
            <a:r>
              <a:rPr lang="en-US" sz="900" dirty="0" smtClean="0">
                <a:sym typeface="Wingdings" panose="05000000000000000000" pitchFamily="2" charset="2"/>
              </a:rPr>
              <a:t></a:t>
            </a:r>
            <a:endParaRPr lang="en-US" sz="900" dirty="0"/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005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Basics - </a:t>
            </a:r>
            <a:r>
              <a:rPr lang="en-US" sz="3200" dirty="0" smtClean="0"/>
              <a:t>What </a:t>
            </a:r>
            <a:r>
              <a:rPr lang="en-US" sz="3200" dirty="0"/>
              <a:t>are Committee Meetings for?</a:t>
            </a:r>
            <a:br>
              <a:rPr lang="en-US" sz="3200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1800" dirty="0"/>
              <a:t>What decisions </a:t>
            </a:r>
            <a:r>
              <a:rPr lang="en-US" sz="1800" u="sng" dirty="0"/>
              <a:t>cant</a:t>
            </a:r>
            <a:r>
              <a:rPr lang="en-US" sz="1800" dirty="0"/>
              <a:t> be </a:t>
            </a:r>
            <a:r>
              <a:rPr lang="en-US" sz="1800" dirty="0" smtClean="0"/>
              <a:t>made? - Summary of </a:t>
            </a:r>
            <a:r>
              <a:rPr lang="en-US" sz="1800" u="sng" dirty="0" smtClean="0"/>
              <a:t>common</a:t>
            </a:r>
            <a:r>
              <a:rPr lang="en-US" sz="1800" dirty="0" smtClean="0"/>
              <a:t> items:</a:t>
            </a:r>
          </a:p>
          <a:p>
            <a:pPr marL="457200" lvl="1" indent="0">
              <a:buNone/>
            </a:pPr>
            <a:endParaRPr lang="en-AU" sz="1800" dirty="0"/>
          </a:p>
          <a:p>
            <a:pPr>
              <a:buFont typeface="+mj-lt"/>
              <a:buAutoNum type="arabicPeriod"/>
            </a:pPr>
            <a:r>
              <a:rPr lang="en-AU" sz="1800" dirty="0" smtClean="0"/>
              <a:t>Issue or amend levies</a:t>
            </a:r>
          </a:p>
          <a:p>
            <a:pPr>
              <a:buFont typeface="+mj-lt"/>
              <a:buAutoNum type="arabicPeriod"/>
            </a:pPr>
            <a:endParaRPr lang="en-AU" sz="1800" dirty="0"/>
          </a:p>
          <a:p>
            <a:pPr>
              <a:buFont typeface="+mj-lt"/>
              <a:buAutoNum type="arabicPeriod"/>
            </a:pPr>
            <a:r>
              <a:rPr lang="en-AU" sz="1800" dirty="0" smtClean="0"/>
              <a:t>Enter into service contracts (defined as term of 12 months or more)</a:t>
            </a:r>
          </a:p>
          <a:p>
            <a:pPr>
              <a:buFont typeface="+mj-lt"/>
              <a:buAutoNum type="arabicPeriod"/>
            </a:pPr>
            <a:endParaRPr lang="en-AU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Change by-laws (except EU area transpositions)</a:t>
            </a:r>
          </a:p>
          <a:p>
            <a:pPr>
              <a:buFont typeface="+mj-lt"/>
              <a:buAutoNum type="arabicPeriod"/>
            </a:pPr>
            <a:endParaRPr lang="en-AU" sz="1800" dirty="0"/>
          </a:p>
          <a:p>
            <a:pPr>
              <a:buFont typeface="+mj-lt"/>
              <a:buAutoNum type="arabicPeriod"/>
            </a:pPr>
            <a:r>
              <a:rPr lang="en-AU" sz="1800" dirty="0" smtClean="0"/>
              <a:t>Start proceedings (except owner debt collection and adjudicator order enforcement)</a:t>
            </a:r>
          </a:p>
          <a:p>
            <a:pPr>
              <a:buFont typeface="+mj-lt"/>
              <a:buAutoNum type="arabicPeriod"/>
            </a:pPr>
            <a:endParaRPr lang="en-AU" sz="1800" dirty="0" smtClean="0"/>
          </a:p>
          <a:p>
            <a:pPr>
              <a:buFont typeface="+mj-lt"/>
              <a:buAutoNum type="arabicPeriod"/>
            </a:pPr>
            <a:r>
              <a:rPr lang="en-AU" sz="1800" dirty="0" smtClean="0"/>
              <a:t>Pay Committee members (unless within the prescribed limit for reimbursements)</a:t>
            </a:r>
          </a:p>
          <a:p>
            <a:pPr>
              <a:buFont typeface="+mj-lt"/>
              <a:buAutoNum type="arabicPeriod"/>
            </a:pPr>
            <a:endParaRPr lang="en-AU" sz="1800" dirty="0" smtClean="0"/>
          </a:p>
          <a:p>
            <a:pPr>
              <a:buFont typeface="+mj-lt"/>
              <a:buAutoNum type="arabicPeriod"/>
            </a:pPr>
            <a:r>
              <a:rPr lang="en-AU" sz="1800" dirty="0" smtClean="0"/>
              <a:t>Approve expenditure above the Committee spending limit (not to be confused with major spending limits)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7648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Basics - </a:t>
            </a:r>
            <a:r>
              <a:rPr lang="en-US" sz="3200" dirty="0" smtClean="0"/>
              <a:t>What </a:t>
            </a:r>
            <a:r>
              <a:rPr lang="en-US" sz="3200" dirty="0"/>
              <a:t>are Committee Meetings for?</a:t>
            </a:r>
            <a:br>
              <a:rPr lang="en-US" sz="3200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 smtClean="0"/>
              <a:t>So what </a:t>
            </a:r>
            <a:r>
              <a:rPr lang="en-US" sz="1800" u="sng" dirty="0" smtClean="0"/>
              <a:t>can</a:t>
            </a:r>
            <a:r>
              <a:rPr lang="en-US" sz="1800" dirty="0" smtClean="0"/>
              <a:t> you do?  - Anything else?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YES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Conditions?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Not a restricted or reserved matter requiring approved at a general meeting.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Examples?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0004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" y="1400977"/>
            <a:ext cx="8229600" cy="764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Basics – </a:t>
            </a:r>
            <a:r>
              <a:rPr lang="en-US" sz="3200" dirty="0" smtClean="0"/>
              <a:t>Your Role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87"/>
            <a:ext cx="8229600" cy="383395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1800" dirty="0" smtClean="0"/>
              <a:t>The legislation: </a:t>
            </a:r>
            <a:r>
              <a:rPr lang="en-AU" sz="1800" dirty="0" smtClean="0"/>
              <a:t>Code </a:t>
            </a:r>
            <a:r>
              <a:rPr lang="en-AU" sz="1800" dirty="0"/>
              <a:t>of </a:t>
            </a:r>
            <a:r>
              <a:rPr lang="en-AU" sz="1800" dirty="0" smtClean="0"/>
              <a:t>conduct - </a:t>
            </a:r>
            <a:r>
              <a:rPr lang="en-US" sz="1800" dirty="0" smtClean="0"/>
              <a:t>Schedule 2 </a:t>
            </a:r>
            <a:r>
              <a:rPr lang="en-AU" sz="1800" dirty="0" smtClean="0"/>
              <a:t>in summary:</a:t>
            </a:r>
          </a:p>
          <a:p>
            <a:pPr marL="457200" lvl="1" indent="0">
              <a:buNone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Knowledge of Act, including </a:t>
            </a:r>
            <a:r>
              <a:rPr lang="en-AU" sz="1800" dirty="0" smtClean="0"/>
              <a:t>code</a:t>
            </a:r>
            <a:endParaRPr lang="en-AU" sz="1800" dirty="0"/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Honesty, fairness and professionalism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Skill, care and diligence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Acting </a:t>
            </a:r>
            <a:r>
              <a:rPr lang="en-AU" sz="1800" dirty="0" smtClean="0"/>
              <a:t>in body corporates best interest</a:t>
            </a:r>
            <a:endParaRPr lang="en-AU" sz="1800" dirty="0"/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Keeping body corporate informed of developments body corporate’s best interests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Ensuring employees comply with Act and code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Fraudulent or misleading conduct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Unconscionable conduct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Conflict of duty or interest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Goods and services to be supplied at competitive prices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sz="1800" dirty="0"/>
              <a:t>Body corporate manager to demonstrate keeping of particular records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77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007 - 2016 Conferenc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SCA007 - 2016 Conference Powerpoint Template</Template>
  <TotalTime>1705</TotalTime>
  <Words>1664</Words>
  <Application>Microsoft Office PowerPoint</Application>
  <PresentationFormat>On-screen Show (4:3)</PresentationFormat>
  <Paragraphs>309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Dancer Pro Light</vt:lpstr>
      <vt:lpstr>Franklin Gothic Book</vt:lpstr>
      <vt:lpstr>Wingdings</vt:lpstr>
      <vt:lpstr>SCA007 - 2016 Conference Powerpoint Template</vt:lpstr>
      <vt:lpstr>Committee Meetings</vt:lpstr>
      <vt:lpstr>Agenda</vt:lpstr>
      <vt:lpstr>The Basics - Who's meetings are they?</vt:lpstr>
      <vt:lpstr>The Basics - Who's meetings are they?</vt:lpstr>
      <vt:lpstr>The Basics - What are Committee Meetings for? </vt:lpstr>
      <vt:lpstr>The Basics - What are Committee Meetings for? </vt:lpstr>
      <vt:lpstr>The Basics - What are Committee Meetings for? </vt:lpstr>
      <vt:lpstr>The Basics - What are Committee Meetings for? </vt:lpstr>
      <vt:lpstr>The Basics – Your Role</vt:lpstr>
      <vt:lpstr>The Basics – Your Role</vt:lpstr>
      <vt:lpstr>Preparation – Where to start?</vt:lpstr>
      <vt:lpstr>Preparation – Where to start? Continued</vt:lpstr>
      <vt:lpstr>Preparation – The Unexpected</vt:lpstr>
      <vt:lpstr>Preparation – The Unexpected Continued</vt:lpstr>
      <vt:lpstr>Preparation – The Unexpected Continued</vt:lpstr>
      <vt:lpstr>Preparation – The Unexpected Continued</vt:lpstr>
      <vt:lpstr>Technical Aspects and Best Practice</vt:lpstr>
      <vt:lpstr>Technical Aspects and Best Practice</vt:lpstr>
      <vt:lpstr>Technical Aspects and Best Practice</vt:lpstr>
      <vt:lpstr>Technical Aspects and Best Practice</vt:lpstr>
      <vt:lpstr>Technical Aspects and Best Practice</vt:lpstr>
      <vt:lpstr>Technical Aspects and Best Practice</vt:lpstr>
      <vt:lpstr>Technical Aspects and Best Practice</vt:lpstr>
      <vt:lpstr>Summary</vt:lpstr>
      <vt:lpstr>Questions and Further Contact</vt:lpstr>
    </vt:vector>
  </TitlesOfParts>
  <Company>Strata Community Australia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Lawrence</dc:creator>
  <cp:lastModifiedBy>Jeannine Dickson</cp:lastModifiedBy>
  <cp:revision>49</cp:revision>
  <cp:lastPrinted>2017-03-03T00:28:30Z</cp:lastPrinted>
  <dcterms:created xsi:type="dcterms:W3CDTF">2016-02-01T05:21:09Z</dcterms:created>
  <dcterms:modified xsi:type="dcterms:W3CDTF">2017-03-14T01:49:57Z</dcterms:modified>
</cp:coreProperties>
</file>